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576" r:id="rId2"/>
    <p:sldId id="571" r:id="rId3"/>
    <p:sldId id="650" r:id="rId4"/>
    <p:sldId id="651" r:id="rId5"/>
    <p:sldId id="635" r:id="rId6"/>
    <p:sldId id="574" r:id="rId7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1" autoAdjust="0"/>
    <p:restoredTop sz="94660"/>
  </p:normalViewPr>
  <p:slideViewPr>
    <p:cSldViewPr snapToGrid="0">
      <p:cViewPr varScale="1">
        <p:scale>
          <a:sx n="75" d="100"/>
          <a:sy n="75" d="100"/>
        </p:scale>
        <p:origin x="75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0ED2FDF-8C02-A685-E859-58C4564479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7312AA8C-BD08-42E1-B1DE-BCC5764C72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880EA26-CEFA-388D-C33A-C80AE862D1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E7F95-1253-40A0-A4BC-A807C9A08781}" type="datetimeFigureOut">
              <a:rPr lang="it-IT" smtClean="0"/>
              <a:t>04/02/2026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BD70F31-0411-DEEA-62A1-950704010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25B2F46-884A-13BC-846B-0F759FB81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EEECE-BA1C-4598-94AB-B01870B573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47939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627EA0F-9E0F-CB72-040E-75D254BD63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C566D0FD-2C5E-C259-ECCF-CDF7ADA17D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4CC4DEF-0B0D-F523-46A4-CA960ECA3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E7F95-1253-40A0-A4BC-A807C9A08781}" type="datetimeFigureOut">
              <a:rPr lang="it-IT" smtClean="0"/>
              <a:t>04/02/2026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EA962AF-9644-9421-5E47-38D58B751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E4361E1-39DD-50C3-F5B4-88FB41D3D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EEECE-BA1C-4598-94AB-B01870B573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63864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81B30B8E-FB3C-592B-E47E-58B5CC2303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19CBBDB0-E2C6-14DA-0D84-3AEC1B6D47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3A528B6-F229-648D-26F9-54FC20438B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E7F95-1253-40A0-A4BC-A807C9A08781}" type="datetimeFigureOut">
              <a:rPr lang="it-IT" smtClean="0"/>
              <a:t>04/02/2026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B7894C9-410F-86EC-7346-14967FD1E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475D739-2FBA-47DC-A571-21C2DB6745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EEECE-BA1C-4598-94AB-B01870B573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12142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C0C806F-BECB-E037-1929-8A34D9FB23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4A2E91C-964F-5815-097E-F98AFB9E62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59DFDAB-3349-9151-EA45-82A080F65D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E7F95-1253-40A0-A4BC-A807C9A08781}" type="datetimeFigureOut">
              <a:rPr lang="it-IT" smtClean="0"/>
              <a:t>04/02/2026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8EEB1F2-2CA6-7702-0F53-8F83DAD24C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1575409-056A-81F5-C335-B28679940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EEECE-BA1C-4598-94AB-B01870B573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22151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DF6A564-03E9-870E-74B3-D643D741DC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0E8E323-98F0-21C9-77CB-EDA8694EAC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3858638-1476-AD5B-1206-5F251E6213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E7F95-1253-40A0-A4BC-A807C9A08781}" type="datetimeFigureOut">
              <a:rPr lang="it-IT" smtClean="0"/>
              <a:t>04/02/2026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68C5BC3-3DEC-4B75-EA67-FBB146FD1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22AB7F8-FDB8-402B-CC21-FE1B060793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EEECE-BA1C-4598-94AB-B01870B573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3000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93A0B56-F7CB-2AC3-E87D-3103DD0511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FB248D2-85D8-795C-7637-44D5F799E5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E9BD2B54-0B63-AB39-04FB-5D6E8BB8FE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656C6A2-55C5-5FFB-34CE-F0278C4FE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E7F95-1253-40A0-A4BC-A807C9A08781}" type="datetimeFigureOut">
              <a:rPr lang="it-IT" smtClean="0"/>
              <a:t>04/02/2026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753612B-AA11-1DC5-E095-EEE5422BB1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283C4D4-36DB-B000-E59D-74027E4ED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EEECE-BA1C-4598-94AB-B01870B573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67667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4A610F4-4C68-9974-E09F-6FD02CB64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AF4956E-0CF7-FB2F-A0EF-13A4574A7F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C8F1E84-3329-B078-E217-6202FFFED0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3D6E1F36-2B8A-EDD0-B115-6AC088D905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48CC0F64-E227-C916-7477-29ECC5B754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563E4C3C-A304-DC0C-111A-39189DDA8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E7F95-1253-40A0-A4BC-A807C9A08781}" type="datetimeFigureOut">
              <a:rPr lang="it-IT" smtClean="0"/>
              <a:t>04/02/2026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B3CD1B7E-23A5-3523-81E4-4EF1CB0F8F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476BCBFA-6979-8982-851B-334E9E07B5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EEECE-BA1C-4598-94AB-B01870B573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52313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7D451FC-9F56-659A-84F1-B5BCC80261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68835997-B81B-0A34-DAF7-87C0650300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E7F95-1253-40A0-A4BC-A807C9A08781}" type="datetimeFigureOut">
              <a:rPr lang="it-IT" smtClean="0"/>
              <a:t>04/02/2026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A12C2D1F-56F4-C131-EC45-4467A6A7C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23CAE8BF-8BEE-C9ED-9B1D-4DB0CBB19E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EEECE-BA1C-4598-94AB-B01870B573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030911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16132110-70F3-115F-A336-1FD433EE5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E7F95-1253-40A0-A4BC-A807C9A08781}" type="datetimeFigureOut">
              <a:rPr lang="it-IT" smtClean="0"/>
              <a:t>04/02/2026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0F8C69B7-238D-C346-A66B-6993A89AAC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CA74BD32-6772-4166-233F-564F9ABCDA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EEECE-BA1C-4598-94AB-B01870B573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41516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3B2F9BE-F463-233E-1135-820DDCA23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EAE6F88-6A53-DA9F-6D36-A38BE269BB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2160EC7F-1D0F-97DE-AC86-C64FDC7F37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76951EB-EA0D-7971-1171-BD9DE01D44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E7F95-1253-40A0-A4BC-A807C9A08781}" type="datetimeFigureOut">
              <a:rPr lang="it-IT" smtClean="0"/>
              <a:t>04/02/2026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C523053-6821-7094-2C9C-8852E04088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F677277-7C45-D1C1-6277-608FDA1AE2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EEECE-BA1C-4598-94AB-B01870B573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75267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1DA8E9C-227B-98C1-7CEE-BF79418B70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031B9434-299A-7448-A1F3-A9E475D110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10263CE6-E894-D619-AA2F-5B3D3D0B23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7FBE18B-7A90-448A-6BE7-853E9DF3ED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E7F95-1253-40A0-A4BC-A807C9A08781}" type="datetimeFigureOut">
              <a:rPr lang="it-IT" smtClean="0"/>
              <a:t>04/02/2026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B9A18D8-868A-54B4-DC57-0401CED3E3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9B4C2A5-7975-9A09-5301-DEBA045947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EEECE-BA1C-4598-94AB-B01870B573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12037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9C8444C8-71F7-E547-974C-9FBCFFCEC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F56FA6E-A49E-1E2D-D151-644219E322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7851132-FC67-2611-C2E1-74BC841DDD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BE7F95-1253-40A0-A4BC-A807C9A08781}" type="datetimeFigureOut">
              <a:rPr lang="it-IT" smtClean="0"/>
              <a:t>04/02/2026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09E1668-C6AE-7825-7E88-2E1D728E30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A0BA897-67B2-D40E-15ED-115F0B5216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F8EEECE-BA1C-4598-94AB-B01870B573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68100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egnaposto numero diapositiva 1">
            <a:extLst>
              <a:ext uri="{FF2B5EF4-FFF2-40B4-BE49-F238E27FC236}">
                <a16:creationId xmlns:a16="http://schemas.microsoft.com/office/drawing/2014/main" id="{842D8ECB-6F19-6F20-D7D3-6776D4213E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83580BF-7D96-4FC1-B3E0-E0C503A2E9A8}" type="slidenum">
              <a:rPr lang="it-IT" altLang="en-US" sz="1200">
                <a:solidFill>
                  <a:srgbClr val="8D8D8F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it-IT" altLang="en-US" sz="1200">
              <a:solidFill>
                <a:srgbClr val="8D8D8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291" name="CasellaDiTesto 2">
            <a:extLst>
              <a:ext uri="{FF2B5EF4-FFF2-40B4-BE49-F238E27FC236}">
                <a16:creationId xmlns:a16="http://schemas.microsoft.com/office/drawing/2014/main" id="{6AEDC46C-F36B-6A35-D2F9-0F3559F80B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1" y="44450"/>
            <a:ext cx="9109075" cy="71096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it-IT" altLang="it-IT" sz="2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Informazioni su accesso file </a:t>
            </a:r>
            <a:r>
              <a:rPr lang="it-IT" altLang="it-IT" sz="2400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JoVE</a:t>
            </a:r>
            <a:r>
              <a:rPr lang="it-IT" altLang="it-IT" sz="2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just">
              <a:spcBef>
                <a:spcPct val="0"/>
              </a:spcBef>
              <a:buFontTx/>
              <a:buNone/>
            </a:pPr>
            <a:r>
              <a:rPr lang="it-IT" altLang="it-IT" sz="2400" dirty="0">
                <a:latin typeface="Arial" panose="020B0604020202020204" pitchFamily="34" charset="0"/>
                <a:cs typeface="Arial" panose="020B0604020202020204" pitchFamily="34" charset="0"/>
              </a:rPr>
              <a:t>Per le AFP online </a:t>
            </a:r>
            <a:r>
              <a:rPr lang="it-IT" altLang="it-IT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entrambi i canali </a:t>
            </a:r>
            <a:r>
              <a:rPr lang="it-IT" altLang="it-IT" sz="2400" dirty="0">
                <a:latin typeface="Arial" panose="020B0604020202020204" pitchFamily="34" charset="0"/>
                <a:cs typeface="Arial" panose="020B0604020202020204" pitchFamily="34" charset="0"/>
              </a:rPr>
              <a:t>devono accedere sulla piattaforma e-learning a:</a:t>
            </a:r>
          </a:p>
          <a:p>
            <a:pPr algn="just">
              <a:spcBef>
                <a:spcPct val="0"/>
              </a:spcBef>
              <a:buFontTx/>
              <a:buNone/>
            </a:pPr>
            <a:endParaRPr lang="it-IT" altLang="it-IT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ct val="0"/>
              </a:spcBef>
              <a:buFontTx/>
              <a:buNone/>
            </a:pPr>
            <a:endParaRPr lang="it-IT" altLang="it-IT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ct val="0"/>
              </a:spcBef>
              <a:buFontTx/>
              <a:buNone/>
            </a:pPr>
            <a:r>
              <a:rPr lang="it-IT" altLang="it-IT" sz="2400" dirty="0">
                <a:latin typeface="Arial" panose="020B0604020202020204" pitchFamily="34" charset="0"/>
                <a:cs typeface="Arial" panose="020B0604020202020204" pitchFamily="34" charset="0"/>
              </a:rPr>
              <a:t>Ciascun modulo comprende vari argomenti di Semeiotica Medica e Chirurgica erogati con </a:t>
            </a:r>
            <a:r>
              <a:rPr lang="it-IT" altLang="it-IT" sz="2400" b="1" dirty="0">
                <a:latin typeface="Arial" panose="020B0604020202020204" pitchFamily="34" charset="0"/>
                <a:cs typeface="Arial" panose="020B0604020202020204" pitchFamily="34" charset="0"/>
              </a:rPr>
              <a:t>video tutorial </a:t>
            </a:r>
            <a:r>
              <a:rPr lang="it-IT" altLang="it-IT" sz="2400" dirty="0">
                <a:latin typeface="Arial" panose="020B0604020202020204" pitchFamily="34" charset="0"/>
                <a:cs typeface="Arial" panose="020B0604020202020204" pitchFamily="34" charset="0"/>
              </a:rPr>
              <a:t>corredati di testo esplicativo e </a:t>
            </a:r>
            <a:r>
              <a:rPr lang="it-IT" altLang="it-IT" sz="2400" b="1" dirty="0">
                <a:latin typeface="Arial" panose="020B0604020202020204" pitchFamily="34" charset="0"/>
                <a:cs typeface="Arial" panose="020B0604020202020204" pitchFamily="34" charset="0"/>
              </a:rPr>
              <a:t>quiz per la verifica dell’apprendimento.</a:t>
            </a:r>
          </a:p>
          <a:p>
            <a:pPr algn="just">
              <a:spcBef>
                <a:spcPct val="0"/>
              </a:spcBef>
              <a:buFontTx/>
              <a:buNone/>
            </a:pPr>
            <a:endParaRPr lang="it-IT" altLang="it-IT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ct val="0"/>
              </a:spcBef>
              <a:buFontTx/>
              <a:buNone/>
            </a:pPr>
            <a:r>
              <a:rPr lang="it-IT" altLang="it-IT" sz="2400" dirty="0" err="1">
                <a:latin typeface="Arial" panose="020B0604020202020204" pitchFamily="34" charset="0"/>
                <a:cs typeface="Arial" panose="020B0604020202020204" pitchFamily="34" charset="0"/>
              </a:rPr>
              <a:t>Affinchè</a:t>
            </a:r>
            <a:r>
              <a:rPr lang="it-IT" altLang="it-IT" sz="2400" dirty="0">
                <a:latin typeface="Arial" panose="020B0604020202020204" pitchFamily="34" charset="0"/>
                <a:cs typeface="Arial" panose="020B0604020202020204" pitchFamily="34" charset="0"/>
              </a:rPr>
              <a:t> la </a:t>
            </a:r>
            <a:r>
              <a:rPr lang="it-IT" altLang="it-IT" sz="2400" b="1" dirty="0">
                <a:latin typeface="Arial" panose="020B0604020202020204" pitchFamily="34" charset="0"/>
                <a:cs typeface="Arial" panose="020B0604020202020204" pitchFamily="34" charset="0"/>
              </a:rPr>
              <a:t>vostra attività online </a:t>
            </a:r>
            <a:r>
              <a:rPr lang="it-IT" altLang="it-IT" sz="2400" dirty="0">
                <a:latin typeface="Arial" panose="020B0604020202020204" pitchFamily="34" charset="0"/>
                <a:cs typeface="Arial" panose="020B0604020202020204" pitchFamily="34" charset="0"/>
              </a:rPr>
              <a:t>possa essere </a:t>
            </a:r>
            <a:r>
              <a:rPr lang="it-IT" altLang="it-IT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tracciata</a:t>
            </a:r>
            <a:r>
              <a:rPr lang="it-IT" altLang="it-IT" sz="2400" dirty="0">
                <a:latin typeface="Arial" panose="020B0604020202020204" pitchFamily="34" charset="0"/>
                <a:cs typeface="Arial" panose="020B0604020202020204" pitchFamily="34" charset="0"/>
              </a:rPr>
              <a:t> (come sapete è obbligatoria una fruizione minima dei video tutorial) </a:t>
            </a:r>
            <a:r>
              <a:rPr lang="it-IT" altLang="it-IT" sz="2400" b="1" dirty="0">
                <a:latin typeface="Arial" panose="020B0604020202020204" pitchFamily="34" charset="0"/>
                <a:cs typeface="Arial" panose="020B0604020202020204" pitchFamily="34" charset="0"/>
              </a:rPr>
              <a:t>per poter accedere alle playlist e ai quiz </a:t>
            </a:r>
            <a:r>
              <a:rPr lang="it-IT" altLang="it-IT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JoVE</a:t>
            </a:r>
            <a:r>
              <a:rPr lang="it-IT" altLang="it-IT" sz="2400" dirty="0">
                <a:latin typeface="Arial" panose="020B0604020202020204" pitchFamily="34" charset="0"/>
                <a:cs typeface="Arial" panose="020B0604020202020204" pitchFamily="34" charset="0"/>
              </a:rPr>
              <a:t> di ciascun modulo è </a:t>
            </a:r>
            <a:r>
              <a:rPr lang="it-IT" altLang="it-IT" sz="2400" b="1" dirty="0">
                <a:latin typeface="Arial" panose="020B0604020202020204" pitchFamily="34" charset="0"/>
                <a:cs typeface="Arial" panose="020B0604020202020204" pitchFamily="34" charset="0"/>
              </a:rPr>
              <a:t>necessario accedere a </a:t>
            </a:r>
            <a:r>
              <a:rPr lang="it-IT" altLang="it-IT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JoVE</a:t>
            </a:r>
            <a:r>
              <a:rPr lang="it-IT" altLang="it-IT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altLang="it-IT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MyClass</a:t>
            </a:r>
            <a:r>
              <a:rPr lang="it-IT" altLang="it-IT" sz="2400" b="1" dirty="0">
                <a:latin typeface="Arial" panose="020B0604020202020204" pitchFamily="34" charset="0"/>
                <a:cs typeface="Arial" panose="020B0604020202020204" pitchFamily="34" charset="0"/>
              </a:rPr>
              <a:t> tramite il link sopra </a:t>
            </a:r>
            <a:r>
              <a:rPr lang="it-IT" altLang="it-IT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indiccato</a:t>
            </a:r>
            <a:r>
              <a:rPr lang="it-IT" altLang="it-IT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altLang="it-IT" sz="240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it-IT" altLang="it-IT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altLang="it-IT" sz="2400" dirty="0">
                <a:latin typeface="Arial" panose="020B0604020202020204" pitchFamily="34" charset="0"/>
                <a:cs typeface="Arial" panose="020B0604020202020204" pitchFamily="34" charset="0"/>
              </a:rPr>
              <a:t>seguendo le indicazioni sotto riportate e </a:t>
            </a:r>
            <a:r>
              <a:rPr lang="it-IT" altLang="it-IT" sz="2400" b="1" dirty="0">
                <a:latin typeface="Arial" panose="020B0604020202020204" pitchFamily="34" charset="0"/>
                <a:cs typeface="Arial" panose="020B0604020202020204" pitchFamily="34" charset="0"/>
              </a:rPr>
              <a:t>soprattutto utilizzando la mail istituzionale: nome.cognome@edu.unifi.it</a:t>
            </a:r>
          </a:p>
          <a:p>
            <a:pPr algn="just">
              <a:spcBef>
                <a:spcPct val="0"/>
              </a:spcBef>
              <a:buFontTx/>
              <a:buNone/>
            </a:pPr>
            <a:endParaRPr lang="it-IT" altLang="it-IT" sz="24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algn="just">
              <a:spcBef>
                <a:spcPct val="0"/>
              </a:spcBef>
              <a:buFontTx/>
              <a:buNone/>
            </a:pPr>
            <a:r>
              <a:rPr lang="it-IT" altLang="it-IT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·</a:t>
            </a:r>
          </a:p>
          <a:p>
            <a:pPr algn="just">
              <a:spcBef>
                <a:spcPct val="0"/>
              </a:spcBef>
              <a:buFontTx/>
              <a:buNone/>
            </a:pPr>
            <a:endParaRPr lang="it-IT" altLang="it-IT" sz="24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algn="just">
              <a:spcBef>
                <a:spcPct val="0"/>
              </a:spcBef>
              <a:buFontTx/>
              <a:buNone/>
            </a:pPr>
            <a:endParaRPr lang="it-IT" altLang="it-IT" sz="24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083351E5-D2CA-4861-BB32-E46434C5D5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55132" y="1168400"/>
            <a:ext cx="7081736" cy="789626"/>
          </a:xfrm>
          <a:prstGeom prst="rect">
            <a:avLst/>
          </a:prstGeom>
        </p:spPr>
      </p:pic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egnaposto numero diapositiva 1">
            <a:extLst>
              <a:ext uri="{FF2B5EF4-FFF2-40B4-BE49-F238E27FC236}">
                <a16:creationId xmlns:a16="http://schemas.microsoft.com/office/drawing/2014/main" id="{8322B4E9-41C1-3045-2E57-0A23A57D9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9738B5B-AC2B-4E4A-AE73-C0C64BA86BE9}" type="slidenum">
              <a:rPr lang="it-IT" altLang="en-US" sz="1200">
                <a:solidFill>
                  <a:srgbClr val="8D8D8F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it-IT" altLang="en-US" sz="1200">
              <a:solidFill>
                <a:srgbClr val="8D8D8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315" name="CasellaDiTesto 2">
            <a:extLst>
              <a:ext uri="{FF2B5EF4-FFF2-40B4-BE49-F238E27FC236}">
                <a16:creationId xmlns:a16="http://schemas.microsoft.com/office/drawing/2014/main" id="{8FFBAE43-BD41-4CC4-161D-39582A1C2A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1" y="44451"/>
            <a:ext cx="91090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it-IT" altLang="it-IT" sz="240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Informazioni sulle AFP di Semeiotica:</a:t>
            </a:r>
          </a:p>
        </p:txBody>
      </p:sp>
      <p:pic>
        <p:nvPicPr>
          <p:cNvPr id="13316" name="Picture 2">
            <a:extLst>
              <a:ext uri="{FF2B5EF4-FFF2-40B4-BE49-F238E27FC236}">
                <a16:creationId xmlns:a16="http://schemas.microsoft.com/office/drawing/2014/main" id="{C57EF7C3-6308-747D-7A71-0AD0D9F366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0325" y="506413"/>
            <a:ext cx="6375400" cy="6254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egnaposto numero diapositiva 1">
            <a:extLst>
              <a:ext uri="{FF2B5EF4-FFF2-40B4-BE49-F238E27FC236}">
                <a16:creationId xmlns:a16="http://schemas.microsoft.com/office/drawing/2014/main" id="{82867D88-DB1C-085F-9AA6-44081BEC9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2185AEA-5657-4A14-A016-8D4E63211C2D}" type="slidenum">
              <a:rPr lang="it-IT" altLang="en-US" sz="1200">
                <a:solidFill>
                  <a:srgbClr val="8D8D8F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3</a:t>
            </a:fld>
            <a:endParaRPr lang="it-IT" altLang="en-US" sz="1200">
              <a:solidFill>
                <a:srgbClr val="8D8D8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4339" name="CasellaDiTesto 2">
            <a:extLst>
              <a:ext uri="{FF2B5EF4-FFF2-40B4-BE49-F238E27FC236}">
                <a16:creationId xmlns:a16="http://schemas.microsoft.com/office/drawing/2014/main" id="{FCDA053F-8550-3C2A-D4F2-6F09AE0226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1" y="44451"/>
            <a:ext cx="91090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it-IT" altLang="it-IT" sz="240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Informazioni sulle AFP di Semeiotica:</a:t>
            </a:r>
          </a:p>
        </p:txBody>
      </p:sp>
      <p:pic>
        <p:nvPicPr>
          <p:cNvPr id="14340" name="Picture 3">
            <a:extLst>
              <a:ext uri="{FF2B5EF4-FFF2-40B4-BE49-F238E27FC236}">
                <a16:creationId xmlns:a16="http://schemas.microsoft.com/office/drawing/2014/main" id="{6F6E27BA-1D56-B0A1-EE57-BB40B62DD0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2175" y="522288"/>
            <a:ext cx="5145088" cy="6208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egnaposto numero diapositiva 1">
            <a:extLst>
              <a:ext uri="{FF2B5EF4-FFF2-40B4-BE49-F238E27FC236}">
                <a16:creationId xmlns:a16="http://schemas.microsoft.com/office/drawing/2014/main" id="{64A6DB36-2C9F-B7BD-AC88-4F8DDE60D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774BAEE-05B6-48F1-97A6-7FC8D70E3C9E}" type="slidenum">
              <a:rPr lang="it-IT" altLang="en-US" sz="1200">
                <a:solidFill>
                  <a:srgbClr val="8D8D8F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4</a:t>
            </a:fld>
            <a:endParaRPr lang="it-IT" altLang="en-US" sz="1200">
              <a:solidFill>
                <a:srgbClr val="8D8D8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5363" name="CasellaDiTesto 2">
            <a:extLst>
              <a:ext uri="{FF2B5EF4-FFF2-40B4-BE49-F238E27FC236}">
                <a16:creationId xmlns:a16="http://schemas.microsoft.com/office/drawing/2014/main" id="{9AC15336-2FC4-DECD-82CC-C4D3E32762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1" y="44451"/>
            <a:ext cx="91090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it-IT" altLang="it-IT" sz="240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Informazioni sulle AFP di Semeiotica:</a:t>
            </a:r>
          </a:p>
        </p:txBody>
      </p:sp>
      <p:pic>
        <p:nvPicPr>
          <p:cNvPr id="15364" name="Picture 2">
            <a:extLst>
              <a:ext uri="{FF2B5EF4-FFF2-40B4-BE49-F238E27FC236}">
                <a16:creationId xmlns:a16="http://schemas.microsoft.com/office/drawing/2014/main" id="{E989BB77-5E6F-E443-3213-04FECBF2D6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8075" y="503238"/>
            <a:ext cx="5060950" cy="616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egnaposto numero diapositiva 1">
            <a:extLst>
              <a:ext uri="{FF2B5EF4-FFF2-40B4-BE49-F238E27FC236}">
                <a16:creationId xmlns:a16="http://schemas.microsoft.com/office/drawing/2014/main" id="{B62E5338-7A59-4D27-E774-C6EE0A6C3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8334D83-0161-4ABE-AF7F-A4B7C0CE9B46}" type="slidenum">
              <a:rPr lang="it-IT" altLang="en-US" sz="1200">
                <a:solidFill>
                  <a:srgbClr val="8D8D8F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5</a:t>
            </a:fld>
            <a:endParaRPr lang="it-IT" altLang="en-US" sz="1200">
              <a:solidFill>
                <a:srgbClr val="8D8D8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6387" name="CasellaDiTesto 2">
            <a:extLst>
              <a:ext uri="{FF2B5EF4-FFF2-40B4-BE49-F238E27FC236}">
                <a16:creationId xmlns:a16="http://schemas.microsoft.com/office/drawing/2014/main" id="{17546F08-6A2A-D53F-90E0-9CAA717AE5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1" y="44451"/>
            <a:ext cx="9109075" cy="7110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it-IT" altLang="it-IT" sz="240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Informazioni sulle AFP di Semeiotica:</a:t>
            </a:r>
          </a:p>
          <a:p>
            <a:pPr algn="just">
              <a:spcBef>
                <a:spcPct val="0"/>
              </a:spcBef>
              <a:buFontTx/>
              <a:buNone/>
            </a:pPr>
            <a:endParaRPr lang="it-IT" altLang="it-IT" sz="2400" b="1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ct val="0"/>
              </a:spcBef>
              <a:buFontTx/>
              <a:buNone/>
            </a:pPr>
            <a:r>
              <a:rPr lang="it-IT" altLang="it-IT" sz="2400" b="1">
                <a:latin typeface="Arial" panose="020B0604020202020204" pitchFamily="34" charset="0"/>
                <a:cs typeface="Arial" panose="020B0604020202020204" pitchFamily="34" charset="0"/>
              </a:rPr>
              <a:t>Per accedere a MyClass e visualizzare i video di ogni sessione </a:t>
            </a:r>
            <a:r>
              <a:rPr lang="it-IT" altLang="it-IT" sz="2400">
                <a:latin typeface="Arial" panose="020B0604020202020204" pitchFamily="34" charset="0"/>
                <a:cs typeface="Arial" panose="020B0604020202020204" pitchFamily="34" charset="0"/>
              </a:rPr>
              <a:t>è necessario essere </a:t>
            </a:r>
            <a:r>
              <a:rPr lang="it-IT" altLang="it-IT" sz="2400" b="1">
                <a:latin typeface="Arial" panose="020B0604020202020204" pitchFamily="34" charset="0"/>
                <a:cs typeface="Arial" panose="020B0604020202020204" pitchFamily="34" charset="0"/>
              </a:rPr>
              <a:t>"loggati" in JoVE prima di accedere</a:t>
            </a:r>
            <a:r>
              <a:rPr lang="it-IT" altLang="it-IT" sz="2400">
                <a:latin typeface="Arial" panose="020B0604020202020204" pitchFamily="34" charset="0"/>
                <a:cs typeface="Arial" panose="020B0604020202020204" pitchFamily="34" charset="0"/>
              </a:rPr>
              <a:t>, altrimenti l'attività (la visualizzazione dei video e lettura del testo) non potrà essere conteggiata dal sistema.</a:t>
            </a:r>
          </a:p>
          <a:p>
            <a:pPr algn="just">
              <a:spcBef>
                <a:spcPct val="0"/>
              </a:spcBef>
              <a:buFontTx/>
              <a:buNone/>
            </a:pPr>
            <a:endParaRPr lang="it-IT" altLang="it-IT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ct val="0"/>
              </a:spcBef>
              <a:buFontTx/>
              <a:buNone/>
            </a:pPr>
            <a:r>
              <a:rPr lang="it-IT" altLang="it-IT" sz="2400">
                <a:latin typeface="Arial" panose="020B0604020202020204" pitchFamily="34" charset="0"/>
                <a:cs typeface="Arial" panose="020B0604020202020204" pitchFamily="34" charset="0"/>
              </a:rPr>
              <a:t>Effettuate il logout correttamente alla conclusione di ogni sessione.</a:t>
            </a:r>
          </a:p>
          <a:p>
            <a:pPr algn="just">
              <a:spcBef>
                <a:spcPct val="0"/>
              </a:spcBef>
              <a:buFontTx/>
              <a:buNone/>
            </a:pPr>
            <a:endParaRPr lang="it-IT" altLang="it-IT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ct val="0"/>
              </a:spcBef>
              <a:buFontTx/>
              <a:buNone/>
            </a:pPr>
            <a:r>
              <a:rPr lang="it-IT" altLang="it-IT" sz="2400">
                <a:latin typeface="Arial" panose="020B0604020202020204" pitchFamily="34" charset="0"/>
                <a:cs typeface="Arial" panose="020B0604020202020204" pitchFamily="34" charset="0"/>
              </a:rPr>
              <a:t>Lo studente, durante la fruizione delle risorse, </a:t>
            </a:r>
            <a:r>
              <a:rPr lang="it-IT" altLang="it-IT" sz="2400" b="1">
                <a:latin typeface="Arial" panose="020B0604020202020204" pitchFamily="34" charset="0"/>
                <a:cs typeface="Arial" panose="020B0604020202020204" pitchFamily="34" charset="0"/>
              </a:rPr>
              <a:t>non ha indicazione </a:t>
            </a:r>
            <a:r>
              <a:rPr lang="it-IT" altLang="it-IT" sz="2400">
                <a:latin typeface="Arial" panose="020B0604020202020204" pitchFamily="34" charset="0"/>
                <a:cs typeface="Arial" panose="020B0604020202020204" pitchFamily="34" charset="0"/>
              </a:rPr>
              <a:t>del suo time watched in JoVE e, per sapere di aver raggiunto il tempo minimo, </a:t>
            </a:r>
            <a:r>
              <a:rPr lang="it-IT" altLang="it-IT" sz="2400" b="1" u="sng">
                <a:latin typeface="Arial" panose="020B0604020202020204" pitchFamily="34" charset="0"/>
                <a:cs typeface="Arial" panose="020B0604020202020204" pitchFamily="34" charset="0"/>
              </a:rPr>
              <a:t>deve tenerne il conto in autonomia!!</a:t>
            </a:r>
          </a:p>
          <a:p>
            <a:pPr algn="just">
              <a:spcBef>
                <a:spcPct val="0"/>
              </a:spcBef>
              <a:buFontTx/>
              <a:buNone/>
            </a:pPr>
            <a:endParaRPr lang="it-IT" altLang="it-IT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ct val="0"/>
              </a:spcBef>
              <a:buFontTx/>
              <a:buNone/>
            </a:pPr>
            <a:r>
              <a:rPr lang="it-IT" altLang="it-IT" sz="2400">
                <a:latin typeface="Arial" panose="020B0604020202020204" pitchFamily="34" charset="0"/>
                <a:cs typeface="Arial" panose="020B0604020202020204" pitchFamily="34" charset="0"/>
              </a:rPr>
              <a:t>Soprattutto tenete presente che per JoVE </a:t>
            </a:r>
            <a:r>
              <a:rPr lang="it-IT" altLang="it-IT" sz="2400" b="1">
                <a:latin typeface="Arial" panose="020B0604020202020204" pitchFamily="34" charset="0"/>
                <a:cs typeface="Arial" panose="020B0604020202020204" pitchFamily="34" charset="0"/>
              </a:rPr>
              <a:t>non sarà assolutamente possibile rispondere al singolo studente sul progress delle attività svolte</a:t>
            </a:r>
            <a:r>
              <a:rPr lang="it-IT" altLang="it-IT" sz="240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>
              <a:spcBef>
                <a:spcPct val="0"/>
              </a:spcBef>
              <a:buFontTx/>
              <a:buNone/>
            </a:pPr>
            <a:endParaRPr lang="it-IT" altLang="it-IT" sz="2400" b="1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algn="just">
              <a:spcBef>
                <a:spcPct val="0"/>
              </a:spcBef>
              <a:buFontTx/>
              <a:buNone/>
            </a:pPr>
            <a:endParaRPr lang="it-IT" altLang="it-IT" sz="2400" b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egnaposto numero diapositiva 1">
            <a:extLst>
              <a:ext uri="{FF2B5EF4-FFF2-40B4-BE49-F238E27FC236}">
                <a16:creationId xmlns:a16="http://schemas.microsoft.com/office/drawing/2014/main" id="{17D0F47F-A8D4-15A4-DB53-51AF02F66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8FAC963-C6DE-4AF9-91B0-1E5110468175}" type="slidenum">
              <a:rPr lang="it-IT" altLang="en-US" sz="1200">
                <a:solidFill>
                  <a:srgbClr val="8D8D8F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6</a:t>
            </a:fld>
            <a:endParaRPr lang="it-IT" altLang="en-US" sz="1200">
              <a:solidFill>
                <a:srgbClr val="8D8D8F"/>
              </a:solidFill>
              <a:latin typeface="Times New Roman" panose="02020603050405020304" pitchFamily="18" charset="0"/>
            </a:endParaRPr>
          </a:p>
        </p:txBody>
      </p:sp>
      <p:sp>
        <p:nvSpPr>
          <p:cNvPr id="4099" name="CasellaDiTesto 2">
            <a:extLst>
              <a:ext uri="{FF2B5EF4-FFF2-40B4-BE49-F238E27FC236}">
                <a16:creationId xmlns:a16="http://schemas.microsoft.com/office/drawing/2014/main" id="{453C7D76-7866-D370-2594-509FC886EE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1" y="44450"/>
            <a:ext cx="9109075" cy="6002338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it-IT" altLang="it-IT" sz="2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Informazioni sulle AFP di Semeiotica:</a:t>
            </a:r>
            <a:endParaRPr lang="it-IT" altLang="it-IT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ct val="0"/>
              </a:spcBef>
              <a:buFontTx/>
              <a:buNone/>
              <a:defRPr/>
            </a:pPr>
            <a:r>
              <a:rPr lang="it-IT" altLang="it-IT" sz="2400" dirty="0">
                <a:latin typeface="Arial" panose="020B0604020202020204" pitchFamily="34" charset="0"/>
                <a:cs typeface="Arial" panose="020B0604020202020204" pitchFamily="34" charset="0"/>
              </a:rPr>
              <a:t>Su </a:t>
            </a:r>
            <a:r>
              <a:rPr lang="it-IT" altLang="it-IT" sz="2400" b="1" dirty="0">
                <a:latin typeface="Arial" panose="020B0604020202020204" pitchFamily="34" charset="0"/>
                <a:cs typeface="Arial" panose="020B0604020202020204" pitchFamily="34" charset="0"/>
              </a:rPr>
              <a:t>tutti</a:t>
            </a:r>
            <a:r>
              <a:rPr lang="it-IT" altLang="it-IT" sz="2400" dirty="0">
                <a:latin typeface="Arial" panose="020B0604020202020204" pitchFamily="34" charset="0"/>
                <a:cs typeface="Arial" panose="020B0604020202020204" pitchFamily="34" charset="0"/>
              </a:rPr>
              <a:t> i video, il cui audio è in lingua inglese, è </a:t>
            </a:r>
            <a:r>
              <a:rPr lang="it-IT" altLang="it-IT" sz="2400" b="1" dirty="0">
                <a:latin typeface="Arial" panose="020B0604020202020204" pitchFamily="34" charset="0"/>
                <a:cs typeface="Arial" panose="020B0604020202020204" pitchFamily="34" charset="0"/>
              </a:rPr>
              <a:t>possibile attivare </a:t>
            </a:r>
            <a:r>
              <a:rPr lang="it-IT" altLang="it-IT" sz="2400" dirty="0">
                <a:latin typeface="Arial" panose="020B0604020202020204" pitchFamily="34" charset="0"/>
                <a:cs typeface="Arial" panose="020B0604020202020204" pitchFamily="34" charset="0"/>
              </a:rPr>
              <a:t>(dove indicato dalle frecce) i </a:t>
            </a:r>
            <a:r>
              <a:rPr lang="it-IT" altLang="it-IT" sz="2400" b="1" dirty="0">
                <a:latin typeface="Arial" panose="020B0604020202020204" pitchFamily="34" charset="0"/>
                <a:cs typeface="Arial" panose="020B0604020202020204" pitchFamily="34" charset="0"/>
              </a:rPr>
              <a:t>sottotitoli</a:t>
            </a:r>
            <a:r>
              <a:rPr lang="it-IT" altLang="it-IT" sz="2400" dirty="0">
                <a:latin typeface="Arial" panose="020B0604020202020204" pitchFamily="34" charset="0"/>
                <a:cs typeface="Arial" panose="020B0604020202020204" pitchFamily="34" charset="0"/>
              </a:rPr>
              <a:t> in diverse lingue tra le quali </a:t>
            </a:r>
            <a:r>
              <a:rPr lang="it-IT" altLang="it-IT" sz="2400" b="1" dirty="0">
                <a:latin typeface="Arial" panose="020B0604020202020204" pitchFamily="34" charset="0"/>
                <a:cs typeface="Arial" panose="020B0604020202020204" pitchFamily="34" charset="0"/>
              </a:rPr>
              <a:t>l'Italiano. </a:t>
            </a:r>
          </a:p>
          <a:p>
            <a:pPr algn="just">
              <a:spcBef>
                <a:spcPct val="0"/>
              </a:spcBef>
              <a:buFontTx/>
              <a:buNone/>
              <a:defRPr/>
            </a:pPr>
            <a:r>
              <a:rPr lang="it-IT" altLang="it-IT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Per poter accedere alle AFP in presenza</a:t>
            </a:r>
            <a:r>
              <a:rPr lang="it-IT" altLang="it-IT" sz="2400" b="1" dirty="0">
                <a:latin typeface="Arial" panose="020B0604020202020204" pitchFamily="34" charset="0"/>
                <a:cs typeface="Arial" panose="020B0604020202020204" pitchFamily="34" charset="0"/>
              </a:rPr>
              <a:t> dovrete:</a:t>
            </a:r>
          </a:p>
          <a:p>
            <a:pPr algn="just">
              <a:spcBef>
                <a:spcPct val="0"/>
              </a:spcBef>
              <a:buFontTx/>
              <a:buNone/>
              <a:defRPr/>
            </a:pPr>
            <a:r>
              <a:rPr lang="it-IT" altLang="it-IT" sz="2400" b="1" dirty="0">
                <a:latin typeface="Arial" panose="020B0604020202020204" pitchFamily="34" charset="0"/>
                <a:cs typeface="Arial" panose="020B0604020202020204" pitchFamily="34" charset="0"/>
              </a:rPr>
              <a:t>-  </a:t>
            </a:r>
            <a:r>
              <a:rPr lang="it-IT" altLang="it-IT" sz="2400" dirty="0">
                <a:latin typeface="Arial" panose="020B0604020202020204" pitchFamily="34" charset="0"/>
                <a:cs typeface="Arial" panose="020B0604020202020204" pitchFamily="34" charset="0"/>
              </a:rPr>
              <a:t>aver preso visione di tutti i video (obbligatori) </a:t>
            </a:r>
            <a:r>
              <a:rPr lang="it-IT" altLang="it-IT" sz="2400" b="1" dirty="0">
                <a:latin typeface="Arial" panose="020B0604020202020204" pitchFamily="34" charset="0"/>
                <a:cs typeface="Arial" panose="020B0604020202020204" pitchFamily="34" charset="0"/>
              </a:rPr>
              <a:t>con impegno orario minimo di 10 h</a:t>
            </a:r>
          </a:p>
          <a:p>
            <a:pPr algn="just">
              <a:spcBef>
                <a:spcPct val="0"/>
              </a:spcBef>
              <a:buFontTx/>
              <a:buNone/>
              <a:defRPr/>
            </a:pPr>
            <a:endParaRPr lang="it-IT" altLang="it-IT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spcBef>
                <a:spcPct val="0"/>
              </a:spcBef>
              <a:buFontTx/>
              <a:buChar char="-"/>
              <a:defRPr/>
            </a:pPr>
            <a:r>
              <a:rPr lang="it-IT" altLang="it-IT" sz="2400" dirty="0">
                <a:latin typeface="Arial" panose="020B0604020202020204" pitchFamily="34" charset="0"/>
                <a:cs typeface="Arial" panose="020B0604020202020204" pitchFamily="34" charset="0"/>
              </a:rPr>
              <a:t>aver risposto in modo esatto </a:t>
            </a:r>
            <a:r>
              <a:rPr lang="it-IT" altLang="it-IT" sz="2400" b="1" dirty="0">
                <a:latin typeface="Arial" panose="020B0604020202020204" pitchFamily="34" charset="0"/>
                <a:cs typeface="Arial" panose="020B0604020202020204" pitchFamily="34" charset="0"/>
              </a:rPr>
              <a:t>all’80% dei seguenti quiz:</a:t>
            </a:r>
          </a:p>
          <a:p>
            <a:pPr marL="342900" indent="-342900" algn="just">
              <a:spcBef>
                <a:spcPct val="0"/>
              </a:spcBef>
              <a:buFontTx/>
              <a:buChar char="-"/>
              <a:defRPr/>
            </a:pPr>
            <a:endParaRPr lang="it-IT" altLang="it-IT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it-IT" altLang="it-IT" sz="2400" dirty="0">
                <a:latin typeface="Arial" panose="020B0604020202020204" pitchFamily="34" charset="0"/>
                <a:cs typeface="Arial" panose="020B0604020202020204" pitchFamily="34" charset="0"/>
              </a:rPr>
              <a:t>4 serie di quiz relativi ai video tutorial</a:t>
            </a:r>
            <a:r>
              <a:rPr lang="it-IT" altLang="it-IT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altLang="it-IT" sz="2400" u="sng" dirty="0">
                <a:latin typeface="Arial" panose="020B0604020202020204" pitchFamily="34" charset="0"/>
                <a:cs typeface="Arial" panose="020B0604020202020204" pitchFamily="34" charset="0"/>
              </a:rPr>
              <a:t>Physical examination I</a:t>
            </a:r>
          </a:p>
          <a:p>
            <a:pPr marL="342900" indent="-342900" algn="just"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it-IT" altLang="it-IT" sz="2400" dirty="0">
                <a:latin typeface="Arial" panose="020B0604020202020204" pitchFamily="34" charset="0"/>
                <a:cs typeface="Arial" panose="020B0604020202020204" pitchFamily="34" charset="0"/>
              </a:rPr>
              <a:t>4 serie di quiz relativi ai video tutorial </a:t>
            </a:r>
            <a:r>
              <a:rPr lang="it-IT" altLang="it-IT" sz="2400" u="sng" dirty="0">
                <a:latin typeface="Arial" panose="020B0604020202020204" pitchFamily="34" charset="0"/>
                <a:cs typeface="Arial" panose="020B0604020202020204" pitchFamily="34" charset="0"/>
              </a:rPr>
              <a:t>Physical examination II</a:t>
            </a:r>
          </a:p>
          <a:p>
            <a:pPr marL="342900" indent="-342900" algn="just"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it-IT" altLang="it-IT" sz="2400" dirty="0">
                <a:latin typeface="Arial" panose="020B0604020202020204" pitchFamily="34" charset="0"/>
                <a:cs typeface="Arial" panose="020B0604020202020204" pitchFamily="34" charset="0"/>
              </a:rPr>
              <a:t>4 serie di quiz relativi ai video tutorial </a:t>
            </a:r>
            <a:r>
              <a:rPr lang="it-IT" altLang="it-IT" sz="2400" u="sng" dirty="0">
                <a:latin typeface="Arial" panose="020B0604020202020204" pitchFamily="34" charset="0"/>
                <a:cs typeface="Arial" panose="020B0604020202020204" pitchFamily="34" charset="0"/>
              </a:rPr>
              <a:t>Physical examination III</a:t>
            </a:r>
          </a:p>
          <a:p>
            <a:pPr marL="342900" indent="-342900" algn="just"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it-IT" altLang="it-IT" sz="2400" dirty="0">
                <a:latin typeface="Arial" panose="020B0604020202020204" pitchFamily="34" charset="0"/>
                <a:cs typeface="Arial" panose="020B0604020202020204" pitchFamily="34" charset="0"/>
              </a:rPr>
              <a:t>2 serie di quiz relativi ai video tutorial </a:t>
            </a:r>
            <a:r>
              <a:rPr lang="it-IT" altLang="it-IT" sz="2400" u="sng" dirty="0">
                <a:latin typeface="Arial" panose="020B0604020202020204" pitchFamily="34" charset="0"/>
                <a:cs typeface="Arial" panose="020B0604020202020204" pitchFamily="34" charset="0"/>
              </a:rPr>
              <a:t>Physical examination III</a:t>
            </a:r>
          </a:p>
          <a:p>
            <a:pPr algn="just">
              <a:spcBef>
                <a:spcPct val="0"/>
              </a:spcBef>
              <a:buFont typeface="Arial" charset="0"/>
              <a:buNone/>
              <a:defRPr/>
            </a:pPr>
            <a:endParaRPr lang="it-IT" altLang="it-IT" sz="24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ct val="0"/>
              </a:spcBef>
              <a:buFontTx/>
              <a:buNone/>
              <a:defRPr/>
            </a:pPr>
            <a:endParaRPr lang="it-IT" altLang="it-IT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369</Words>
  <Application>Microsoft Office PowerPoint</Application>
  <PresentationFormat>Widescreen</PresentationFormat>
  <Paragraphs>38</Paragraphs>
  <Slides>6</Slides>
  <Notes>0</Notes>
  <HiddenSlides>3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12" baseType="lpstr">
      <vt:lpstr>Aptos</vt:lpstr>
      <vt:lpstr>Aptos Display</vt:lpstr>
      <vt:lpstr>Arial</vt:lpstr>
      <vt:lpstr>Times New Roman</vt:lpstr>
      <vt:lpstr>Wingdings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Maria Boddi</dc:creator>
  <cp:lastModifiedBy>Utente</cp:lastModifiedBy>
  <cp:revision>8</cp:revision>
  <dcterms:created xsi:type="dcterms:W3CDTF">2025-09-27T14:47:34Z</dcterms:created>
  <dcterms:modified xsi:type="dcterms:W3CDTF">2026-02-04T12:30:26Z</dcterms:modified>
</cp:coreProperties>
</file>